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50" r:id="rId1"/>
  </p:sldMasterIdLst>
  <p:notesMasterIdLst>
    <p:notesMasterId r:id="rId9"/>
  </p:notesMasterIdLst>
  <p:handoutMasterIdLst>
    <p:handoutMasterId r:id="rId10"/>
  </p:handoutMasterIdLst>
  <p:sldIdLst>
    <p:sldId id="334" r:id="rId2"/>
    <p:sldId id="332" r:id="rId3"/>
    <p:sldId id="336" r:id="rId4"/>
    <p:sldId id="322" r:id="rId5"/>
    <p:sldId id="341" r:id="rId6"/>
    <p:sldId id="342" r:id="rId7"/>
    <p:sldId id="343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DFFF7"/>
    <a:srgbClr val="FFCC66"/>
    <a:srgbClr val="000000"/>
    <a:srgbClr val="FF5050"/>
    <a:srgbClr val="003399"/>
    <a:srgbClr val="FF99FF"/>
    <a:srgbClr val="FF33CC"/>
    <a:srgbClr val="FF33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87469" autoAdjust="0"/>
  </p:normalViewPr>
  <p:slideViewPr>
    <p:cSldViewPr>
      <p:cViewPr varScale="1">
        <p:scale>
          <a:sx n="122" d="100"/>
          <a:sy n="122" d="100"/>
        </p:scale>
        <p:origin x="2006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336"/>
          </a:xfrm>
          <a:prstGeom prst="rect">
            <a:avLst/>
          </a:prstGeom>
        </p:spPr>
        <p:txBody>
          <a:bodyPr vert="horz" lIns="90232" tIns="45117" rIns="90232" bIns="451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2"/>
            <a:ext cx="3037840" cy="464336"/>
          </a:xfrm>
          <a:prstGeom prst="rect">
            <a:avLst/>
          </a:prstGeom>
        </p:spPr>
        <p:txBody>
          <a:bodyPr vert="horz" lIns="90232" tIns="45117" rIns="90232" bIns="45117" rtlCol="0"/>
          <a:lstStyle>
            <a:lvl1pPr algn="r">
              <a:defRPr sz="1200"/>
            </a:lvl1pPr>
          </a:lstStyle>
          <a:p>
            <a:fld id="{3B88FF8B-386E-4B8A-83E4-DB936C57563F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54"/>
            <a:ext cx="3037840" cy="464336"/>
          </a:xfrm>
          <a:prstGeom prst="rect">
            <a:avLst/>
          </a:prstGeom>
        </p:spPr>
        <p:txBody>
          <a:bodyPr vert="horz" lIns="90232" tIns="45117" rIns="90232" bIns="451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30454"/>
            <a:ext cx="3037840" cy="464336"/>
          </a:xfrm>
          <a:prstGeom prst="rect">
            <a:avLst/>
          </a:prstGeom>
        </p:spPr>
        <p:txBody>
          <a:bodyPr vert="horz" lIns="90232" tIns="45117" rIns="90232" bIns="45117" rtlCol="0" anchor="b"/>
          <a:lstStyle>
            <a:lvl1pPr algn="r">
              <a:defRPr sz="1200"/>
            </a:lvl1pPr>
          </a:lstStyle>
          <a:p>
            <a:fld id="{2259FC6F-9FC9-4F5D-A10D-FED8661B7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38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336"/>
          </a:xfrm>
          <a:prstGeom prst="rect">
            <a:avLst/>
          </a:prstGeom>
        </p:spPr>
        <p:txBody>
          <a:bodyPr vert="horz" lIns="90232" tIns="45117" rIns="90232" bIns="451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336"/>
          </a:xfrm>
          <a:prstGeom prst="rect">
            <a:avLst/>
          </a:prstGeom>
        </p:spPr>
        <p:txBody>
          <a:bodyPr vert="horz" lIns="90232" tIns="45117" rIns="90232" bIns="45117" rtlCol="0"/>
          <a:lstStyle>
            <a:lvl1pPr algn="r">
              <a:defRPr sz="1200"/>
            </a:lvl1pPr>
          </a:lstStyle>
          <a:p>
            <a:fld id="{80F971F0-6B85-481E-85F5-CD68EF1AD515}" type="datetimeFigureOut">
              <a:rPr lang="en-US" smtClean="0"/>
              <a:pPr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32" tIns="45117" rIns="90232" bIns="451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034"/>
            <a:ext cx="5608320" cy="4183864"/>
          </a:xfrm>
          <a:prstGeom prst="rect">
            <a:avLst/>
          </a:prstGeom>
        </p:spPr>
        <p:txBody>
          <a:bodyPr vert="horz" lIns="90232" tIns="45117" rIns="90232" bIns="451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454"/>
            <a:ext cx="3037840" cy="464336"/>
          </a:xfrm>
          <a:prstGeom prst="rect">
            <a:avLst/>
          </a:prstGeom>
        </p:spPr>
        <p:txBody>
          <a:bodyPr vert="horz" lIns="90232" tIns="45117" rIns="90232" bIns="451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30454"/>
            <a:ext cx="3037840" cy="464336"/>
          </a:xfrm>
          <a:prstGeom prst="rect">
            <a:avLst/>
          </a:prstGeom>
        </p:spPr>
        <p:txBody>
          <a:bodyPr vert="horz" lIns="90232" tIns="45117" rIns="90232" bIns="45117" rtlCol="0" anchor="b"/>
          <a:lstStyle>
            <a:lvl1pPr algn="r">
              <a:defRPr sz="1200"/>
            </a:lvl1pPr>
          </a:lstStyle>
          <a:p>
            <a:fld id="{FEF0180F-DBF2-4F62-B6B2-083775841F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8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0180F-DBF2-4F62-B6B2-083775841F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7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0180F-DBF2-4F62-B6B2-083775841F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0180F-DBF2-4F62-B6B2-083775841F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EABFEA10-6E11-4EF4-9686-8AE12F4F51A3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BFF-EEC7-417E-A9D8-8CDABE02AC2C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9342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6506BFF-EEC7-417E-A9D8-8CDABE02AC2C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48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6506BFF-EEC7-417E-A9D8-8CDABE02AC2C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017926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6506BFF-EEC7-417E-A9D8-8CDABE02AC2C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2997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BFF-EEC7-417E-A9D8-8CDABE02AC2C}" type="datetime1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717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6BFF-EEC7-417E-A9D8-8CDABE02AC2C}" type="datetime1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913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F958-0CF2-4945-A072-5DE8E78E3CBC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10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6A0E8CA2-3D17-488B-B2D3-9150A38C5FF9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7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9481-B773-4912-831A-EC4C7FAB9A63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6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1719B5AB-8F1D-4B27-9D84-DD783C7B08AA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2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E6AB-504B-4CD1-9658-584FC7D0FA85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48C3D-3DC0-41FC-AEA5-59CCC370CADF}" type="datetime1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44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114ED-2AFA-4EE2-B45C-6942A7084620}" type="datetime1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0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2DE97-4147-42E2-881A-65186C037A7F}" type="datetime1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6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65ED-FDF6-4700-BF8F-38E627B52373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6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DEE4-FB42-426C-AA5D-95834217D669}" type="datetime1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8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6BFF-EEC7-417E-A9D8-8CDABE02AC2C}" type="datetime1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B8047-DBDD-4AFB-94BD-CA11BC422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8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  <p:sldLayoutId id="2147484363" r:id="rId13"/>
    <p:sldLayoutId id="2147484364" r:id="rId14"/>
    <p:sldLayoutId id="2147484365" r:id="rId15"/>
    <p:sldLayoutId id="2147484366" r:id="rId16"/>
    <p:sldLayoutId id="214748436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304800"/>
            <a:ext cx="8153400" cy="18288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Albertus Medium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Albertus Medium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lbertus Medium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Albertus Medium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lbertus Medium" pitchFamily="34" charset="0"/>
              </a:rPr>
              <a:t/>
            </a:r>
            <a:br>
              <a:rPr lang="en-US" dirty="0">
                <a:solidFill>
                  <a:srgbClr val="002060"/>
                </a:solidFill>
                <a:latin typeface="Albertus Medium" pitchFamily="34" charset="0"/>
              </a:rPr>
            </a:br>
            <a:r>
              <a:rPr lang="en-US" sz="4800" dirty="0">
                <a:solidFill>
                  <a:srgbClr val="002060"/>
                </a:solidFill>
                <a:latin typeface="Albertus Medium" pitchFamily="34" charset="0"/>
              </a:rPr>
              <a:t>Florence County </a:t>
            </a:r>
            <a:br>
              <a:rPr lang="en-US" sz="4800" dirty="0">
                <a:solidFill>
                  <a:srgbClr val="002060"/>
                </a:solidFill>
                <a:latin typeface="Albertus Medium" pitchFamily="34" charset="0"/>
              </a:rPr>
            </a:br>
            <a:r>
              <a:rPr lang="en-US" sz="4800" dirty="0">
                <a:solidFill>
                  <a:srgbClr val="002060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School</a:t>
            </a:r>
            <a:r>
              <a:rPr lang="en-US" sz="4800" dirty="0">
                <a:solidFill>
                  <a:srgbClr val="002060"/>
                </a:solidFill>
                <a:latin typeface="Albertus Medium" pitchFamily="34" charset="0"/>
              </a:rPr>
              <a:t> District Three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00200"/>
            <a:ext cx="6934200" cy="2743200"/>
          </a:xfrm>
        </p:spPr>
        <p:txBody>
          <a:bodyPr>
            <a:normAutofit/>
          </a:bodyPr>
          <a:lstStyle/>
          <a:p>
            <a:pPr algn="ctr"/>
            <a:endParaRPr lang="en-US" sz="3500" b="1" dirty="0">
              <a:solidFill>
                <a:srgbClr val="000000"/>
              </a:solidFill>
              <a:latin typeface="Albertus Medium" pitchFamily="34" charset="0"/>
            </a:endParaRPr>
          </a:p>
          <a:p>
            <a:pPr algn="ctr"/>
            <a:r>
              <a:rPr lang="en-US" sz="4300" b="1" dirty="0" smtClean="0">
                <a:solidFill>
                  <a:srgbClr val="003399"/>
                </a:solidFill>
                <a:latin typeface="Albertus Medium" pitchFamily="34" charset="0"/>
              </a:rPr>
              <a:t>April 2026</a:t>
            </a:r>
            <a:endParaRPr lang="en-US" sz="3500" dirty="0">
              <a:solidFill>
                <a:srgbClr val="003399"/>
              </a:solidFill>
              <a:latin typeface="Albertus Medium" pitchFamily="34" charset="0"/>
            </a:endParaRPr>
          </a:p>
          <a:p>
            <a:pPr algn="ctr"/>
            <a:r>
              <a:rPr lang="en-US" sz="3500" b="1" dirty="0" smtClean="0">
                <a:solidFill>
                  <a:srgbClr val="003399"/>
                </a:solidFill>
                <a:latin typeface="Albertus Medium" pitchFamily="34" charset="0"/>
              </a:rPr>
              <a:t>Board Meeting</a:t>
            </a:r>
          </a:p>
          <a:p>
            <a:pPr algn="ctr"/>
            <a:r>
              <a:rPr lang="en-US" sz="3500" b="1" dirty="0" smtClean="0">
                <a:solidFill>
                  <a:srgbClr val="003399"/>
                </a:solidFill>
                <a:latin typeface="Albertus Medium" pitchFamily="34" charset="0"/>
              </a:rPr>
              <a:t>Finance Updates</a:t>
            </a:r>
            <a:endParaRPr lang="en-US" sz="3500" b="1" dirty="0">
              <a:solidFill>
                <a:srgbClr val="003399"/>
              </a:solidFill>
              <a:latin typeface="Albertus Medium" pitchFamily="34" charset="0"/>
            </a:endParaRPr>
          </a:p>
          <a:p>
            <a:pPr algn="ctr">
              <a:tabLst>
                <a:tab pos="1941513" algn="l"/>
              </a:tabLst>
            </a:pPr>
            <a:endParaRPr lang="en-US" sz="1600" b="1" dirty="0">
              <a:solidFill>
                <a:srgbClr val="000000"/>
              </a:solidFill>
              <a:latin typeface="Albertus Medium" pitchFamily="34" charset="0"/>
            </a:endParaRPr>
          </a:p>
          <a:p>
            <a:pPr algn="ctr"/>
            <a:endParaRPr lang="en-US" sz="3500" b="1" dirty="0">
              <a:solidFill>
                <a:schemeClr val="tx1"/>
              </a:solidFill>
              <a:latin typeface="Albertus Medium" pitchFamily="34" charset="0"/>
            </a:endParaRPr>
          </a:p>
          <a:p>
            <a:pPr algn="ctr"/>
            <a:endParaRPr lang="en-US" sz="3500" dirty="0">
              <a:solidFill>
                <a:schemeClr val="tx1"/>
              </a:solidFill>
              <a:latin typeface="Albertus Medium" pitchFamily="34" charset="0"/>
            </a:endParaRPr>
          </a:p>
          <a:p>
            <a:pPr algn="ctr"/>
            <a:endParaRPr lang="en-US" sz="3500" dirty="0">
              <a:solidFill>
                <a:schemeClr val="tx1"/>
              </a:solidFill>
              <a:latin typeface="Albertus Medium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768334"/>
            <a:ext cx="270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Kasey </a:t>
            </a:r>
            <a:r>
              <a:rPr lang="en-US" sz="1600" b="1" dirty="0" err="1" smtClean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Feagin</a:t>
            </a:r>
            <a:endParaRPr lang="en-US" sz="1600" b="1" dirty="0">
              <a:solidFill>
                <a:srgbClr val="002060"/>
              </a:solidFill>
              <a:latin typeface="Arial Rounded MT Bold" pitchFamily="34" charset="0"/>
              <a:cs typeface="Aharoni" pitchFamily="2" charset="-79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Interim Superintendent</a:t>
            </a:r>
            <a:endParaRPr lang="en-US" sz="1600" b="1" dirty="0">
              <a:solidFill>
                <a:srgbClr val="002060"/>
              </a:solidFill>
              <a:latin typeface="Arial Rounded MT Bold" pitchFamily="34" charset="0"/>
              <a:cs typeface="Aharoni" pitchFamily="2" charset="-79"/>
            </a:endParaRPr>
          </a:p>
          <a:p>
            <a:endParaRPr lang="en-US" sz="1600" b="1" dirty="0">
              <a:solidFill>
                <a:srgbClr val="002060"/>
              </a:solidFill>
              <a:latin typeface="Arial Rounded MT Bold" pitchFamily="34" charset="0"/>
              <a:cs typeface="Aharoni" pitchFamily="2" charset="-79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Hope Gibson, CSBO</a:t>
            </a:r>
          </a:p>
          <a:p>
            <a:r>
              <a:rPr lang="en-US" sz="1600" b="1" dirty="0">
                <a:solidFill>
                  <a:srgbClr val="002060"/>
                </a:solidFill>
                <a:latin typeface="Arial Rounded MT Bold" pitchFamily="34" charset="0"/>
                <a:cs typeface="Aharoni" pitchFamily="2" charset="-79"/>
              </a:rPr>
              <a:t>Director of Finance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5727739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Albertus Medium" pitchFamily="34" charset="0"/>
              </a:rPr>
              <a:t>April 16, 2026</a:t>
            </a:r>
            <a:endParaRPr lang="en-US" b="1" dirty="0">
              <a:solidFill>
                <a:srgbClr val="002060"/>
              </a:solidFill>
              <a:latin typeface="Albertus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3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7620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 New Roman     "/>
                <a:cs typeface="Aharoni" pitchFamily="2" charset="-79"/>
              </a:rPr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762000"/>
            <a:ext cx="7861300" cy="914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algn="ctr">
              <a:buNone/>
            </a:pPr>
            <a:r>
              <a:rPr lang="en-US" sz="7600" b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Ensuring Our Students are College or Career Ready and are </a:t>
            </a:r>
          </a:p>
          <a:p>
            <a:pPr algn="ctr">
              <a:buNone/>
            </a:pPr>
            <a:r>
              <a:rPr lang="en-US" sz="7600" b="1" dirty="0">
                <a:solidFill>
                  <a:srgbClr val="003399"/>
                </a:solidFill>
                <a:latin typeface="Arial Rounded MT Bold" panose="020F0704030504030204" pitchFamily="34" charset="0"/>
              </a:rPr>
              <a:t>Productive and Responsible Members of Society</a:t>
            </a:r>
          </a:p>
          <a:p>
            <a:pPr algn="ctr">
              <a:buNone/>
            </a:pPr>
            <a:endParaRPr lang="en-US" sz="4000" b="1" dirty="0">
              <a:latin typeface="Brush Script MT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6019800"/>
            <a:ext cx="588336" cy="685800"/>
          </a:xfrm>
        </p:spPr>
        <p:txBody>
          <a:bodyPr anchor="ctr"/>
          <a:lstStyle/>
          <a:p>
            <a:pPr algn="ctr"/>
            <a:fld id="{4EEB8047-DBDD-4AFB-94BD-CA11BC422598}" type="slidenum">
              <a:rPr lang="en-US" smtClean="0">
                <a:ln>
                  <a:solidFill>
                    <a:schemeClr val="tx1"/>
                  </a:solidFill>
                </a:ln>
              </a:rPr>
              <a:pPr algn="ctr"/>
              <a:t>2</a:t>
            </a:fld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04" y="1981200"/>
            <a:ext cx="2241230" cy="1845402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402" y="4402222"/>
            <a:ext cx="2758437" cy="1896505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72" y="2965059"/>
            <a:ext cx="2236128" cy="184120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959206"/>
            <a:ext cx="2236128" cy="1841201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32310"/>
            <a:ext cx="1289580" cy="39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3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990601"/>
            <a:ext cx="8153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400" b="1" i="1" dirty="0">
                <a:solidFill>
                  <a:srgbClr val="003399"/>
                </a:solidFill>
              </a:rPr>
              <a:t>To improve the academic success of all students.</a:t>
            </a:r>
          </a:p>
          <a:p>
            <a:pPr marL="342900" lvl="0" indent="-342900">
              <a:buFont typeface="+mj-lt"/>
              <a:buAutoNum type="arabicPeriod"/>
            </a:pPr>
            <a:endParaRPr lang="en-US" sz="2000" b="1" i="1" dirty="0">
              <a:solidFill>
                <a:srgbClr val="003399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b="1" i="1" dirty="0">
                <a:solidFill>
                  <a:srgbClr val="003399"/>
                </a:solidFill>
              </a:rPr>
              <a:t>To ensure the safety of all district schools, offices, students, and staff.</a:t>
            </a:r>
          </a:p>
          <a:p>
            <a:pPr marL="342900" lvl="0" indent="-342900">
              <a:buFont typeface="+mj-lt"/>
              <a:buAutoNum type="arabicPeriod"/>
            </a:pPr>
            <a:endParaRPr lang="en-US" sz="2000" b="1" i="1" dirty="0">
              <a:solidFill>
                <a:srgbClr val="003399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b="1" i="1" dirty="0">
                <a:solidFill>
                  <a:srgbClr val="003399"/>
                </a:solidFill>
              </a:rPr>
              <a:t>To increase the number of students reading on grade level in grades K-3.</a:t>
            </a:r>
          </a:p>
          <a:p>
            <a:pPr marL="342900" lvl="0" indent="-342900">
              <a:buFont typeface="+mj-lt"/>
              <a:buAutoNum type="arabicPeriod"/>
            </a:pPr>
            <a:endParaRPr lang="en-US" sz="2000" b="1" i="1" dirty="0">
              <a:solidFill>
                <a:srgbClr val="003399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b="1" i="1" dirty="0">
                <a:solidFill>
                  <a:srgbClr val="003399"/>
                </a:solidFill>
              </a:rPr>
              <a:t>To recruit, retain, and train excellent instructional and administrative staff.</a:t>
            </a:r>
          </a:p>
          <a:p>
            <a:pPr marL="342900" lvl="0" indent="-342900">
              <a:buFont typeface="+mj-lt"/>
              <a:buAutoNum type="arabicPeriod"/>
            </a:pPr>
            <a:endParaRPr lang="en-US" sz="2000" b="1" i="1" dirty="0">
              <a:solidFill>
                <a:srgbClr val="003399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b="1" i="1" dirty="0">
                <a:solidFill>
                  <a:srgbClr val="003399"/>
                </a:solidFill>
              </a:rPr>
              <a:t>To build effective school, community and business relationships/partnerships.</a:t>
            </a:r>
          </a:p>
          <a:p>
            <a:pPr marL="342900" lvl="0" indent="-342900">
              <a:buFont typeface="+mj-lt"/>
              <a:buAutoNum type="arabicPeriod"/>
            </a:pPr>
            <a:endParaRPr lang="en-US" sz="2000" b="1" i="1" dirty="0">
              <a:solidFill>
                <a:srgbClr val="003399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2400" b="1" i="1" dirty="0">
                <a:solidFill>
                  <a:srgbClr val="003399"/>
                </a:solidFill>
              </a:rPr>
              <a:t>To ensure financial stability.</a:t>
            </a: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>
          <a:xfrm>
            <a:off x="8305800" y="6019800"/>
            <a:ext cx="588336" cy="685800"/>
          </a:xfrm>
          <a:prstGeom prst="rect">
            <a:avLst/>
          </a:prstGeom>
        </p:spPr>
        <p:txBody>
          <a:bodyPr vert="horz"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kumimoji="0"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EEB8047-DBDD-4AFB-94BD-CA11BC422598}" type="slidenum">
              <a:rPr lang="en-US" smtClean="0">
                <a:ln>
                  <a:solidFill>
                    <a:schemeClr val="tx1"/>
                  </a:solidFill>
                </a:ln>
              </a:rPr>
              <a:pPr algn="ctr"/>
              <a:t>3</a:t>
            </a:fld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 flipH="1">
            <a:off x="838200" y="152400"/>
            <a:ext cx="71628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2025-2026 DISTRICT GOALS</a:t>
            </a:r>
          </a:p>
        </p:txBody>
      </p:sp>
    </p:spTree>
    <p:extLst>
      <p:ext uri="{BB962C8B-B14F-4D97-AF65-F5344CB8AC3E}">
        <p14:creationId xmlns:p14="http://schemas.microsoft.com/office/powerpoint/2010/main" val="2215306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536" y="609600"/>
            <a:ext cx="8610600" cy="685800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 New Roman     "/>
                <a:cs typeface="Aharoni" pitchFamily="2" charset="-79"/>
              </a:rPr>
              <a:t>MARCH 2026 </a:t>
            </a:r>
            <a:r>
              <a:rPr lang="en-US" b="1" dirty="0">
                <a:solidFill>
                  <a:srgbClr val="0070C0"/>
                </a:solidFill>
                <a:latin typeface=" New Roman     "/>
                <a:cs typeface="Aharoni" pitchFamily="2" charset="-79"/>
              </a:rPr>
              <a:t>Financials</a:t>
            </a:r>
            <a:endParaRPr lang="en-US" b="1" dirty="0">
              <a:solidFill>
                <a:srgbClr val="002060"/>
              </a:solidFill>
              <a:latin typeface="Albertus Medium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9220200" cy="50292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GENERAL </a:t>
            </a:r>
            <a:r>
              <a:rPr lang="en-US" sz="4200" dirty="0">
                <a:solidFill>
                  <a:srgbClr val="0070C0"/>
                </a:solidFill>
                <a:latin typeface="Arial Black" panose="020B0A04020102020204" pitchFamily="34" charset="0"/>
              </a:rPr>
              <a:t>FUND REPORTS </a:t>
            </a:r>
          </a:p>
          <a:p>
            <a:pPr marL="0" indent="0">
              <a:buNone/>
            </a:pPr>
            <a:r>
              <a:rPr lang="en-US" sz="4200" dirty="0">
                <a:solidFill>
                  <a:srgbClr val="0070C0"/>
                </a:solidFill>
              </a:rPr>
              <a:t> </a:t>
            </a:r>
            <a:r>
              <a:rPr lang="en-US" sz="4200" dirty="0" smtClean="0">
                <a:solidFill>
                  <a:srgbClr val="0070C0"/>
                </a:solidFill>
              </a:rPr>
              <a:t>         </a:t>
            </a:r>
            <a:r>
              <a:rPr lang="en-US" sz="4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Linked </a:t>
            </a:r>
            <a:r>
              <a:rPr lang="en-US" sz="4200" dirty="0">
                <a:solidFill>
                  <a:srgbClr val="0070C0"/>
                </a:solidFill>
                <a:latin typeface="Trebuchet MS" panose="020B0603020202020204" pitchFamily="34" charset="0"/>
              </a:rPr>
              <a:t>to the Board </a:t>
            </a:r>
            <a:r>
              <a:rPr lang="en-US" sz="4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Agenda</a:t>
            </a:r>
          </a:p>
          <a:p>
            <a:pPr marL="0" indent="0">
              <a:buNone/>
            </a:pPr>
            <a:r>
              <a:rPr lang="en-US" sz="4200" dirty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r>
              <a:rPr lang="en-US" sz="4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       Posted </a:t>
            </a:r>
            <a:r>
              <a:rPr lang="en-US" sz="4200" dirty="0">
                <a:solidFill>
                  <a:srgbClr val="0070C0"/>
                </a:solidFill>
                <a:latin typeface="Trebuchet MS" panose="020B0603020202020204" pitchFamily="34" charset="0"/>
              </a:rPr>
              <a:t>on the FSD#3 </a:t>
            </a:r>
            <a:r>
              <a:rPr lang="en-US" sz="4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Website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smtClean="0">
                <a:solidFill>
                  <a:srgbClr val="0070C0"/>
                </a:solidFill>
              </a:rPr>
              <a:t>     </a:t>
            </a:r>
            <a:r>
              <a:rPr lang="en-US" sz="36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</a:t>
            </a:r>
            <a:r>
              <a:rPr lang="en-US" sz="4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GENERAL </a:t>
            </a:r>
            <a:r>
              <a:rPr lang="en-US" sz="4200" dirty="0">
                <a:solidFill>
                  <a:srgbClr val="0070C0"/>
                </a:solidFill>
                <a:latin typeface="Arial Black" panose="020B0A04020102020204" pitchFamily="34" charset="0"/>
              </a:rPr>
              <a:t>FUND </a:t>
            </a:r>
            <a:r>
              <a:rPr lang="en-US" sz="4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APPROVED BUDGET</a:t>
            </a:r>
            <a:endParaRPr lang="en-US" sz="42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200" dirty="0">
                <a:solidFill>
                  <a:srgbClr val="0070C0"/>
                </a:solidFill>
                <a:latin typeface="Arial Black" panose="020B0A04020102020204" pitchFamily="34" charset="0"/>
              </a:rPr>
              <a:t> 	</a:t>
            </a:r>
            <a:r>
              <a:rPr lang="en-US" sz="4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$35,646,811.00  </a:t>
            </a:r>
            <a:r>
              <a:rPr lang="en-US" sz="4200" dirty="0">
                <a:solidFill>
                  <a:srgbClr val="0070C0"/>
                </a:solidFill>
                <a:latin typeface="Arial Black" panose="020B0A04020102020204" pitchFamily="34" charset="0"/>
              </a:rPr>
              <a:t>FY </a:t>
            </a:r>
            <a:r>
              <a:rPr lang="en-US" sz="4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2025-2026</a:t>
            </a:r>
          </a:p>
          <a:p>
            <a:pPr marL="0" indent="0">
              <a:buNone/>
            </a:pPr>
            <a:r>
              <a:rPr lang="en-US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Board Approved Use of Fund Balance:</a:t>
            </a:r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5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        </a:t>
            </a:r>
            <a:r>
              <a:rPr lang="en-US" sz="25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$</a:t>
            </a:r>
            <a:r>
              <a:rPr lang="en-US" sz="2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3,000,000.00 FY 2025-2026 Stadium Upgrades</a:t>
            </a:r>
            <a:endParaRPr lang="en-US" sz="2500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$1,200,000.00 FY 2025-2026 Purchase Service/Contract Services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$1,197,795.00 FY 2025-2026 December Bonus (Staff Bonuses) and Retention Bonus May 2026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$    147,950.00 FY 2024-2025 Carryover-Career Modules, Network Equip., Dual Enroll., Stud. Club Field Trips</a:t>
            </a:r>
          </a:p>
          <a:p>
            <a:pPr marL="0" indent="0">
              <a:buNone/>
            </a:pP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2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</a:t>
            </a:r>
            <a:r>
              <a:rPr lang="en-US" sz="2500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$        7,262.00 </a:t>
            </a:r>
            <a:r>
              <a:rPr lang="en-US" sz="25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FY 2023-2024 Carryover-Band Instr., Repairs &amp; Supp.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$5,553,007.00</a:t>
            </a:r>
          </a:p>
          <a:p>
            <a:pPr marL="0" indent="0">
              <a:buNone/>
            </a:pPr>
            <a:endParaRPr lang="en-US" sz="15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FY. 2025-2026 General Fund Approved Budget + Board Approved Use of Fund Balance</a:t>
            </a:r>
          </a:p>
          <a:p>
            <a:pPr marL="0" indent="0">
              <a:buNone/>
            </a:pPr>
            <a:endParaRPr lang="en-US" sz="1400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$41,199,818.00 </a:t>
            </a:r>
            <a:endParaRPr lang="en-US" sz="6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096000"/>
            <a:ext cx="588336" cy="609600"/>
          </a:xfrm>
        </p:spPr>
        <p:txBody>
          <a:bodyPr anchor="ctr"/>
          <a:lstStyle/>
          <a:p>
            <a:pPr algn="ctr"/>
            <a:fld id="{4EEB8047-DBDD-4AFB-94BD-CA11BC422598}" type="slidenum">
              <a:rPr lang="en-US" smtClean="0">
                <a:ln>
                  <a:solidFill>
                    <a:schemeClr val="tx1"/>
                  </a:solidFill>
                </a:ln>
              </a:rPr>
              <a:pPr algn="ctr"/>
              <a:t>4</a:t>
            </a:fld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598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46126"/>
            <a:ext cx="8534400" cy="1311275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General Fund Budget By Object Code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346039"/>
              </p:ext>
            </p:extLst>
          </p:nvPr>
        </p:nvGraphicFramePr>
        <p:xfrm>
          <a:off x="1127547" y="2286000"/>
          <a:ext cx="6888905" cy="407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Worksheet" r:id="rId3" imgW="8124800" imgH="4800484" progId="Excel.Sheet.12">
                  <p:embed/>
                </p:oleObj>
              </mc:Choice>
              <mc:Fallback>
                <p:oleObj name="Worksheet" r:id="rId3" imgW="8124800" imgH="4800484" progId="Excel.Shee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7547" y="2286000"/>
                        <a:ext cx="6888905" cy="407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44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64373"/>
            <a:ext cx="7955280" cy="129302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TIMELINE FOR </a:t>
            </a:r>
            <a:r>
              <a:rPr lang="en-US" sz="2800" b="1" dirty="0" smtClean="0">
                <a:solidFill>
                  <a:srgbClr val="0070C0"/>
                </a:solidFill>
              </a:rPr>
              <a:t>2026-2027 </a:t>
            </a:r>
            <a:r>
              <a:rPr lang="en-US" sz="2800" b="1" dirty="0">
                <a:solidFill>
                  <a:srgbClr val="0070C0"/>
                </a:solidFill>
              </a:rPr>
              <a:t>BUDGET APPROVAL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       Thursday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, March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19, 2026                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1</a:t>
            </a:r>
            <a:r>
              <a:rPr lang="en-US" b="1" baseline="30000" dirty="0">
                <a:solidFill>
                  <a:srgbClr val="0070C0"/>
                </a:solidFill>
                <a:latin typeface="Calibri" pitchFamily="34" charset="0"/>
              </a:rPr>
              <a:t>st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 Reading  of PROPOSED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Budget                                                                                                </a:t>
            </a:r>
            <a:endParaRPr lang="en-US" b="1" dirty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        Thursday, April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16, 2026                    1</a:t>
            </a:r>
            <a:r>
              <a:rPr lang="en-US" b="1" baseline="30000" dirty="0" smtClean="0">
                <a:solidFill>
                  <a:srgbClr val="0070C0"/>
                </a:solidFill>
                <a:latin typeface="Calibri" pitchFamily="34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Public Hearing @ 5:00 pm                                                                           </a:t>
            </a:r>
            <a:endParaRPr lang="en-US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       Thursday, May 28, 2026	         2</a:t>
            </a:r>
            <a:r>
              <a:rPr lang="en-US" b="1" baseline="30000" dirty="0" smtClean="0">
                <a:solidFill>
                  <a:srgbClr val="0070C0"/>
                </a:solidFill>
                <a:latin typeface="Calibri" pitchFamily="34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Reading              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       Monday June 01, 2026 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	         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2</a:t>
            </a:r>
            <a:r>
              <a:rPr lang="en-US" b="1" baseline="30000" dirty="0" smtClean="0">
                <a:solidFill>
                  <a:srgbClr val="0070C0"/>
                </a:solidFill>
                <a:latin typeface="Calibri" pitchFamily="34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Public Hearing @ 12:00 pm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        Thursday, June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18, 2026      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	         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</a:rPr>
              <a:t>FINAL </a:t>
            </a: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Reading </a:t>
            </a:r>
          </a:p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  <a:latin typeface="Calibri" pitchFamily="34" charset="0"/>
              </a:rPr>
              <a:t>					                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4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7955280" cy="114062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General Obligation Bond Request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92387"/>
            <a:ext cx="7955280" cy="77724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FF0000"/>
                </a:solidFill>
              </a:rPr>
              <a:t>Board Approval </a:t>
            </a:r>
            <a:r>
              <a:rPr lang="en-US" sz="2400" b="1" dirty="0" smtClean="0">
                <a:solidFill>
                  <a:srgbClr val="FF0000"/>
                </a:solidFill>
              </a:rPr>
              <a:t>Required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8047-DBDD-4AFB-94BD-CA11BC4225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7927"/>
      </p:ext>
    </p:extLst>
  </p:cSld>
  <p:clrMapOvr>
    <a:masterClrMapping/>
  </p:clrMapOvr>
</p:sld>
</file>

<file path=ppt/theme/theme1.xml><?xml version="1.0" encoding="utf-8"?>
<a:theme xmlns:a="http://schemas.openxmlformats.org/drawingml/2006/main" name="1_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20701</TotalTime>
  <Words>332</Words>
  <Application>Microsoft Office PowerPoint</Application>
  <PresentationFormat>On-screen Show (4:3)</PresentationFormat>
  <Paragraphs>69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 New Roman     </vt:lpstr>
      <vt:lpstr>Aharoni</vt:lpstr>
      <vt:lpstr>Albertus Medium</vt:lpstr>
      <vt:lpstr>Arial</vt:lpstr>
      <vt:lpstr>Arial Black</vt:lpstr>
      <vt:lpstr>Arial Rounded MT Bold</vt:lpstr>
      <vt:lpstr>Brush Script MT</vt:lpstr>
      <vt:lpstr>Calibri</vt:lpstr>
      <vt:lpstr>Century Gothic</vt:lpstr>
      <vt:lpstr>Trebuchet MS</vt:lpstr>
      <vt:lpstr>1_Vapor Trail</vt:lpstr>
      <vt:lpstr>Worksheet</vt:lpstr>
      <vt:lpstr>   Florence County  School District Three</vt:lpstr>
      <vt:lpstr>MISSION</vt:lpstr>
      <vt:lpstr>2025-2026 DISTRICT GOALS</vt:lpstr>
      <vt:lpstr>MARCH 2026 Financials</vt:lpstr>
      <vt:lpstr>General Fund Budget By Object Code</vt:lpstr>
      <vt:lpstr>TIMELINE FOR 2026-2027 BUDGET APPROVAL</vt:lpstr>
      <vt:lpstr>General Obligation Bond Request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Florence County  School District Three</dc:title>
  <dc:creator>Thomas Knotts</dc:creator>
  <cp:lastModifiedBy>Brian E Huckabee</cp:lastModifiedBy>
  <cp:revision>724</cp:revision>
  <cp:lastPrinted>2026-01-02T21:09:46Z</cp:lastPrinted>
  <dcterms:created xsi:type="dcterms:W3CDTF">2012-04-19T01:39:16Z</dcterms:created>
  <dcterms:modified xsi:type="dcterms:W3CDTF">2026-04-16T15:57:40Z</dcterms:modified>
</cp:coreProperties>
</file>